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2" r:id="rId7"/>
    <p:sldId id="260" r:id="rId8"/>
    <p:sldId id="265" r:id="rId9"/>
    <p:sldId id="264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1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3/27/14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3/27/14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3/27/14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3/27/14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3/27/14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3/27/14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3/27/14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3/27/14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19111"/>
            <a:ext cx="7315200" cy="2595025"/>
          </a:xfrm>
        </p:spPr>
        <p:txBody>
          <a:bodyPr/>
          <a:lstStyle/>
          <a:p>
            <a:pPr algn="ctr"/>
            <a:r>
              <a:rPr lang="en-US" dirty="0" smtClean="0"/>
              <a:t>Debris Disk Detection around Nearby Stars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301890"/>
            <a:ext cx="7315200" cy="1823509"/>
          </a:xfrm>
        </p:spPr>
        <p:txBody>
          <a:bodyPr>
            <a:norm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Elizabeth </a:t>
            </a:r>
            <a:r>
              <a:rPr lang="en-US" dirty="0" err="1" smtClean="0"/>
              <a:t>Gehret</a:t>
            </a:r>
            <a:endParaRPr lang="en-US" dirty="0" smtClean="0"/>
          </a:p>
          <a:p>
            <a:pPr algn="ctr"/>
            <a:r>
              <a:rPr lang="en-US" u="sng" dirty="0" smtClean="0"/>
              <a:t>Mentor</a:t>
            </a:r>
            <a:r>
              <a:rPr lang="en-US" dirty="0" smtClean="0"/>
              <a:t>: Dr</a:t>
            </a:r>
            <a:r>
              <a:rPr lang="en-US" dirty="0"/>
              <a:t>. David </a:t>
            </a:r>
            <a:r>
              <a:rPr lang="en-US" dirty="0" err="1" smtClean="0"/>
              <a:t>Koerner</a:t>
            </a:r>
            <a:endParaRPr lang="en-US" dirty="0" smtClean="0"/>
          </a:p>
          <a:p>
            <a:pPr algn="ctr"/>
            <a:r>
              <a:rPr lang="en-US" dirty="0" smtClean="0"/>
              <a:t>Northern Arizona </a:t>
            </a:r>
            <a:r>
              <a:rPr lang="en-US" dirty="0" smtClean="0"/>
              <a:t>University</a:t>
            </a:r>
            <a:endParaRPr lang="en-US" dirty="0" smtClean="0"/>
          </a:p>
        </p:txBody>
      </p:sp>
      <p:pic>
        <p:nvPicPr>
          <p:cNvPr id="4" name="Picture 3" descr="spacegrant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353" y="4413492"/>
            <a:ext cx="1198494" cy="2066061"/>
          </a:xfrm>
          <a:prstGeom prst="rect">
            <a:avLst/>
          </a:prstGeom>
        </p:spPr>
      </p:pic>
      <p:pic>
        <p:nvPicPr>
          <p:cNvPr id="5" name="Picture 4" descr="nau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666" y="4614743"/>
            <a:ext cx="1157468" cy="1864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837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Dr. </a:t>
            </a:r>
            <a:r>
              <a:rPr lang="en-US" sz="2400" dirty="0" err="1" smtClean="0"/>
              <a:t>Koerner</a:t>
            </a:r>
            <a:endParaRPr lang="en-US" sz="2400" dirty="0" smtClean="0"/>
          </a:p>
          <a:p>
            <a:r>
              <a:rPr lang="en-US" sz="2400" dirty="0"/>
              <a:t>Nadine Barlow &amp; Kathleen </a:t>
            </a:r>
            <a:r>
              <a:rPr lang="en-US" sz="2400" dirty="0" err="1" smtClean="0"/>
              <a:t>Stigmon</a:t>
            </a:r>
            <a:endParaRPr lang="en-US" sz="2400" dirty="0" smtClean="0"/>
          </a:p>
          <a:p>
            <a:r>
              <a:rPr lang="en-US" sz="2400" dirty="0" smtClean="0"/>
              <a:t>NASA’s Space Grant program</a:t>
            </a:r>
          </a:p>
          <a:p>
            <a:r>
              <a:rPr lang="en-US" sz="2400" dirty="0" smtClean="0"/>
              <a:t>Arizona Space Grant Consortium</a:t>
            </a:r>
          </a:p>
          <a:p>
            <a:pPr marL="45720" indent="0">
              <a:buNone/>
            </a:pPr>
            <a:endParaRPr lang="en-US" dirty="0"/>
          </a:p>
        </p:txBody>
      </p:sp>
      <p:pic>
        <p:nvPicPr>
          <p:cNvPr id="4" name="Picture 3" descr="nau_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36" y="4998655"/>
            <a:ext cx="973927" cy="1569105"/>
          </a:xfrm>
          <a:prstGeom prst="rect">
            <a:avLst/>
          </a:prstGeom>
        </p:spPr>
      </p:pic>
      <p:pic>
        <p:nvPicPr>
          <p:cNvPr id="5" name="Picture 4" descr="spacegrant_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184" y="4895028"/>
            <a:ext cx="970329" cy="167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67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0077"/>
            <a:ext cx="7315200" cy="1154097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72744"/>
            <a:ext cx="7315200" cy="353952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Working with Dr. David </a:t>
            </a:r>
            <a:r>
              <a:rPr lang="en-US" sz="2800" dirty="0" err="1" smtClean="0"/>
              <a:t>Koerner</a:t>
            </a:r>
            <a:r>
              <a:rPr lang="en-US" sz="2800" dirty="0" smtClean="0"/>
              <a:t> at NAU</a:t>
            </a:r>
          </a:p>
          <a:p>
            <a:endParaRPr lang="en-US" sz="2800" dirty="0" smtClean="0"/>
          </a:p>
          <a:p>
            <a:r>
              <a:rPr lang="en-US" sz="2800" dirty="0" smtClean="0"/>
              <a:t>Analyzing photometry from a sample of nearby stars</a:t>
            </a:r>
          </a:p>
          <a:p>
            <a:endParaRPr lang="en-US" sz="2800" dirty="0"/>
          </a:p>
          <a:p>
            <a:r>
              <a:rPr lang="en-US" sz="2800" dirty="0" smtClean="0"/>
              <a:t>Excess infrared emission indicates dust around a star</a:t>
            </a:r>
          </a:p>
        </p:txBody>
      </p:sp>
    </p:spTree>
    <p:extLst>
      <p:ext uri="{BB962C8B-B14F-4D97-AF65-F5344CB8AC3E}">
        <p14:creationId xmlns:p14="http://schemas.microsoft.com/office/powerpoint/2010/main" val="1561825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98784"/>
            <a:ext cx="7315200" cy="1154097"/>
          </a:xfrm>
        </p:spPr>
        <p:txBody>
          <a:bodyPr/>
          <a:lstStyle/>
          <a:p>
            <a:r>
              <a:rPr lang="en-US" dirty="0" smtClean="0"/>
              <a:t>Why do we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728" y="1953482"/>
            <a:ext cx="4562079" cy="4462973"/>
          </a:xfrm>
        </p:spPr>
        <p:txBody>
          <a:bodyPr/>
          <a:lstStyle/>
          <a:p>
            <a:r>
              <a:rPr lang="en-US" sz="2800" dirty="0"/>
              <a:t>Stars with debris </a:t>
            </a:r>
            <a:r>
              <a:rPr lang="en-US" sz="2800" dirty="0" smtClean="0"/>
              <a:t>disks are indicators </a:t>
            </a:r>
            <a:r>
              <a:rPr lang="en-US" sz="2800" dirty="0"/>
              <a:t>of planetary systems</a:t>
            </a:r>
          </a:p>
          <a:p>
            <a:endParaRPr lang="en-US" sz="2800" dirty="0" smtClean="0"/>
          </a:p>
          <a:p>
            <a:r>
              <a:rPr lang="en-US" sz="2800" dirty="0" smtClean="0"/>
              <a:t>Correlation between stellar properties and debris disks</a:t>
            </a:r>
            <a:endParaRPr lang="en-US" sz="2800" dirty="0" smtClean="0"/>
          </a:p>
          <a:p>
            <a:pPr marL="45720" indent="0">
              <a:buNone/>
            </a:pPr>
            <a:endParaRPr lang="en-US" dirty="0"/>
          </a:p>
        </p:txBody>
      </p:sp>
      <p:pic>
        <p:nvPicPr>
          <p:cNvPr id="6" name="Picture 5" descr="debris_disk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807" y="2672421"/>
            <a:ext cx="3810000" cy="390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039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818" y="390618"/>
            <a:ext cx="7315200" cy="1154097"/>
          </a:xfrm>
        </p:spPr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818" y="1648506"/>
            <a:ext cx="7315200" cy="376248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Data taken from Spitzer Space Telescope</a:t>
            </a:r>
          </a:p>
          <a:p>
            <a:pPr lvl="1"/>
            <a:r>
              <a:rPr lang="en-US" sz="2600" dirty="0" smtClean="0"/>
              <a:t>24μm and 70μm</a:t>
            </a:r>
          </a:p>
          <a:p>
            <a:endParaRPr lang="en-US" sz="2800" dirty="0" smtClean="0"/>
          </a:p>
          <a:p>
            <a:r>
              <a:rPr lang="en-US" sz="2800" dirty="0" smtClean="0"/>
              <a:t>Wide-field Infrared Survey Explorer (WISE)</a:t>
            </a:r>
            <a:endParaRPr lang="en-US" sz="2600" dirty="0"/>
          </a:p>
          <a:p>
            <a:pPr lvl="1"/>
            <a:r>
              <a:rPr lang="en-US" sz="2600" dirty="0" smtClean="0"/>
              <a:t>3.4μm, 4.6μm, 12μm, 22μm</a:t>
            </a:r>
          </a:p>
          <a:p>
            <a:pPr marL="320040" lvl="1" indent="0">
              <a:buNone/>
            </a:pPr>
            <a:endParaRPr lang="en-US" sz="2600" dirty="0" smtClean="0"/>
          </a:p>
          <a:p>
            <a:r>
              <a:rPr lang="en-US" sz="2800" dirty="0" smtClean="0"/>
              <a:t>Ground-based optical and near-infrared (BVK) </a:t>
            </a:r>
            <a:r>
              <a:rPr lang="en-US" sz="2800" dirty="0" smtClean="0"/>
              <a:t>photometry</a:t>
            </a:r>
          </a:p>
          <a:p>
            <a:pPr lvl="1"/>
            <a:r>
              <a:rPr lang="en-US" sz="2600" dirty="0" smtClean="0"/>
              <a:t>.445μm, .551μm, 2.19</a:t>
            </a:r>
            <a:r>
              <a:rPr lang="en-US" sz="2600" dirty="0"/>
              <a:t>μm</a:t>
            </a:r>
            <a:endParaRPr lang="en-US" sz="2600" dirty="0" smtClean="0"/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908809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44977"/>
            <a:ext cx="7315200" cy="1154097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9892"/>
            <a:ext cx="7315200" cy="353952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Spitzer data taken from an NAU survey of 978 stars</a:t>
            </a:r>
          </a:p>
          <a:p>
            <a:r>
              <a:rPr lang="en-US" sz="2800" dirty="0" smtClean="0"/>
              <a:t>WISE data and BVK photometry taken from online databases</a:t>
            </a:r>
          </a:p>
          <a:p>
            <a:pPr lvl="1"/>
            <a:r>
              <a:rPr lang="en-US" sz="2600" dirty="0" smtClean="0"/>
              <a:t>IRSA, SIMBAD, VISIER</a:t>
            </a:r>
          </a:p>
        </p:txBody>
      </p:sp>
    </p:spTree>
    <p:extLst>
      <p:ext uri="{BB962C8B-B14F-4D97-AF65-F5344CB8AC3E}">
        <p14:creationId xmlns:p14="http://schemas.microsoft.com/office/powerpoint/2010/main" val="87600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1859"/>
            <a:ext cx="7315200" cy="1154097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77" y="1804713"/>
            <a:ext cx="2723357" cy="4810189"/>
          </a:xfrm>
        </p:spPr>
        <p:txBody>
          <a:bodyPr>
            <a:normAutofit/>
          </a:bodyPr>
          <a:lstStyle/>
          <a:p>
            <a:r>
              <a:rPr lang="en-US" sz="2800" dirty="0"/>
              <a:t>WISE </a:t>
            </a:r>
            <a:r>
              <a:rPr lang="en-US" sz="2800" dirty="0" smtClean="0"/>
              <a:t>1 used </a:t>
            </a:r>
            <a:r>
              <a:rPr lang="en-US" sz="2800" dirty="0"/>
              <a:t>as </a:t>
            </a:r>
            <a:r>
              <a:rPr lang="en-US" sz="2800" dirty="0" err="1" smtClean="0"/>
              <a:t>photospheric</a:t>
            </a:r>
            <a:r>
              <a:rPr lang="en-US" sz="2800" dirty="0" smtClean="0"/>
              <a:t> </a:t>
            </a:r>
            <a:r>
              <a:rPr lang="en-US" sz="2800" dirty="0"/>
              <a:t>estimation </a:t>
            </a:r>
            <a:endParaRPr lang="en-US" sz="2800" dirty="0" smtClean="0"/>
          </a:p>
          <a:p>
            <a:r>
              <a:rPr lang="en-US" sz="2800" dirty="0"/>
              <a:t>S</a:t>
            </a:r>
            <a:r>
              <a:rPr lang="en-US" sz="2800" dirty="0" smtClean="0"/>
              <a:t>ubtracted </a:t>
            </a:r>
            <a:r>
              <a:rPr lang="en-US" sz="2800" dirty="0"/>
              <a:t>off </a:t>
            </a:r>
            <a:r>
              <a:rPr lang="en-US" sz="2800" dirty="0" smtClean="0"/>
              <a:t>longer wavelength bands </a:t>
            </a:r>
            <a:r>
              <a:rPr lang="en-US" sz="2800" dirty="0"/>
              <a:t>to look for excess </a:t>
            </a:r>
            <a:r>
              <a:rPr lang="en-US" sz="2800" dirty="0" smtClean="0"/>
              <a:t>emission</a:t>
            </a:r>
          </a:p>
          <a:p>
            <a:endParaRPr lang="en-US" sz="2800" dirty="0"/>
          </a:p>
        </p:txBody>
      </p:sp>
      <p:pic>
        <p:nvPicPr>
          <p:cNvPr id="4" name="Picture 3" descr="w1-24_freq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7537" y="2043188"/>
            <a:ext cx="5712451" cy="3889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40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93718"/>
            <a:ext cx="7315200" cy="1154097"/>
          </a:xfrm>
        </p:spPr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165" y="1513406"/>
            <a:ext cx="8623138" cy="76212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Photospheric</a:t>
            </a:r>
            <a:r>
              <a:rPr lang="en-US" sz="2800" dirty="0" smtClean="0"/>
              <a:t> uncertainty flipped to find </a:t>
            </a:r>
            <a:r>
              <a:rPr lang="en-US" sz="2800" dirty="0" err="1" smtClean="0"/>
              <a:t>σ</a:t>
            </a:r>
            <a:endParaRPr lang="en-US" sz="2800" dirty="0" smtClean="0"/>
          </a:p>
          <a:p>
            <a:pPr marL="45720" indent="0">
              <a:buNone/>
            </a:pPr>
            <a:endParaRPr lang="en-US" sz="2800" dirty="0" smtClean="0"/>
          </a:p>
        </p:txBody>
      </p:sp>
      <p:pic>
        <p:nvPicPr>
          <p:cNvPr id="6" name="Picture 5" descr="w1-24_freqfli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75526"/>
            <a:ext cx="6294493" cy="428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550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70666"/>
            <a:ext cx="7315200" cy="851703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77" y="1896857"/>
            <a:ext cx="3371540" cy="4837114"/>
          </a:xfrm>
        </p:spPr>
        <p:txBody>
          <a:bodyPr>
            <a:normAutofit/>
          </a:bodyPr>
          <a:lstStyle/>
          <a:p>
            <a:r>
              <a:rPr lang="en-US" sz="2800" dirty="0"/>
              <a:t>Stars 3σ or greater above </a:t>
            </a:r>
            <a:r>
              <a:rPr lang="en-US" sz="2800" dirty="0" err="1"/>
              <a:t>photospheric</a:t>
            </a:r>
            <a:r>
              <a:rPr lang="en-US" sz="2800" dirty="0"/>
              <a:t> emission compiled in a list of debris disk </a:t>
            </a:r>
            <a:r>
              <a:rPr lang="en-US" sz="2800" dirty="0" smtClean="0"/>
              <a:t>candidates</a:t>
            </a:r>
          </a:p>
          <a:p>
            <a:r>
              <a:rPr lang="en-US" sz="2800" dirty="0" smtClean="0"/>
              <a:t>Preliminary </a:t>
            </a:r>
            <a:r>
              <a:rPr lang="en-US" sz="2800" dirty="0"/>
              <a:t>results</a:t>
            </a:r>
          </a:p>
          <a:p>
            <a:pPr lvl="1"/>
            <a:r>
              <a:rPr lang="en-US" sz="2400" dirty="0"/>
              <a:t>146 stars at 24μm</a:t>
            </a:r>
          </a:p>
          <a:p>
            <a:pPr lvl="1"/>
            <a:r>
              <a:rPr lang="en-US" sz="2400" dirty="0"/>
              <a:t>193 stars at 70μm</a:t>
            </a:r>
          </a:p>
          <a:p>
            <a:endParaRPr lang="en-US" dirty="0"/>
          </a:p>
        </p:txBody>
      </p:sp>
      <p:pic>
        <p:nvPicPr>
          <p:cNvPr id="5" name="Picture 4" descr="w1-24_color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40" b="29996"/>
          <a:stretch/>
        </p:blipFill>
        <p:spPr>
          <a:xfrm>
            <a:off x="3667662" y="2162939"/>
            <a:ext cx="5181040" cy="353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418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200740"/>
            <a:ext cx="7315200" cy="1154097"/>
          </a:xfrm>
        </p:spPr>
        <p:txBody>
          <a:bodyPr/>
          <a:lstStyle/>
          <a:p>
            <a:r>
              <a:rPr lang="en-US" dirty="0" smtClean="0"/>
              <a:t>Remaining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72871"/>
            <a:ext cx="7315200" cy="353952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Saturation of WISE data (brightest stars)</a:t>
            </a:r>
          </a:p>
          <a:p>
            <a:r>
              <a:rPr lang="en-US" sz="2800" dirty="0" smtClean="0"/>
              <a:t>Misidentification of WISE targets</a:t>
            </a:r>
          </a:p>
          <a:p>
            <a:r>
              <a:rPr lang="en-US" sz="2800" dirty="0" smtClean="0"/>
              <a:t>Small % of objects w/these issues--need to be fixed before results can be finalized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3252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Couture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10489</TotalTime>
  <Words>235</Words>
  <Application>Microsoft Macintosh PowerPoint</Application>
  <PresentationFormat>On-screen Show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Perspective</vt:lpstr>
      <vt:lpstr>Debris Disk Detection around Nearby Stars</vt:lpstr>
      <vt:lpstr>Introduction</vt:lpstr>
      <vt:lpstr>Why do we care?</vt:lpstr>
      <vt:lpstr>Data</vt:lpstr>
      <vt:lpstr>Analysis</vt:lpstr>
      <vt:lpstr>Analysis</vt:lpstr>
      <vt:lpstr>Analysis</vt:lpstr>
      <vt:lpstr>Results</vt:lpstr>
      <vt:lpstr>Remaining Work</vt:lpstr>
      <vt:lpstr>Thank you!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Debris Disk Detection around Nearby Stars within 25 parsecs</dc:title>
  <dc:creator>Liz</dc:creator>
  <cp:lastModifiedBy>Liz</cp:lastModifiedBy>
  <cp:revision>19</cp:revision>
  <dcterms:created xsi:type="dcterms:W3CDTF">2014-03-05T18:15:30Z</dcterms:created>
  <dcterms:modified xsi:type="dcterms:W3CDTF">2014-04-03T05:06:03Z</dcterms:modified>
</cp:coreProperties>
</file>